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17B8-2023-4FC1-81BD-03A01B799B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B9F9-0EDB-4FEE-A363-F49076632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95AD-811A-4980-9F19-3FB0A8AE0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5C4F-FF3C-49DA-A9B3-43E1F39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B9C17-FE37-432A-BDFA-88E6E1164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9620-5120-4A69-AFB0-A88B0DC94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9BF2-46AC-4961-9F47-03A3C1877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70E3F1-2E85-460D-B624-4E49E86CB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7E9DC-30AF-46BB-A686-B38246D21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7430CF1-FB0E-42ED-8D79-E0AEFFC6C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8316-9341-4791-ADDF-EBA300A7F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6787A7-C3DF-424A-B579-ECF45D28E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Image:Caspar_David_Friedrich_03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manticism" TargetMode="External"/><Relationship Id="rId2" Type="http://schemas.openxmlformats.org/officeDocument/2006/relationships/hyperlink" Target="https://www.britannica.com/art/Romanticis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Literary Romanticism, Realism and Naturalism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Romanticism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73152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800" dirty="0" smtClean="0"/>
          </a:p>
          <a:p>
            <a:pPr marL="36576" indent="0">
              <a:lnSpc>
                <a:spcPct val="80000"/>
              </a:lnSpc>
              <a:buNone/>
            </a:pPr>
            <a:endParaRPr lang="en-US" sz="1800" dirty="0" smtClean="0"/>
          </a:p>
          <a:p>
            <a:pPr marL="36576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100" dirty="0" smtClean="0"/>
              <a:t>Developed in the early 1800’s as a rebellion to Classicism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its prime during the </a:t>
            </a:r>
            <a:r>
              <a:rPr lang="en-US" dirty="0" smtClean="0"/>
              <a:t>Renaissance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Usually </a:t>
            </a:r>
            <a:r>
              <a:rPr lang="en-US" dirty="0"/>
              <a:t>a story that brings the reader to escape from reality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Deals with distant lands and times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More </a:t>
            </a:r>
            <a:r>
              <a:rPr lang="en-US" dirty="0"/>
              <a:t>exciting and adventurous than real life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Individualism was greatly </a:t>
            </a:r>
            <a:r>
              <a:rPr lang="en-US" dirty="0" smtClean="0"/>
              <a:t>emphasized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Nationalistic pride is </a:t>
            </a:r>
            <a:r>
              <a:rPr lang="en-US" dirty="0"/>
              <a:t>often prevalent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Focused on a return to </a:t>
            </a:r>
            <a:r>
              <a:rPr lang="en-US" dirty="0" smtClean="0"/>
              <a:t>nature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Underlying belief in the goodness of humanity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Characters </a:t>
            </a:r>
            <a:r>
              <a:rPr lang="en-US" dirty="0"/>
              <a:t>are idealized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/>
              <a:t>Emotions are elemental, not usually complex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/>
              <a:t>Romanticism (cont.)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Victor Hugo was the most prominent genius of the Romantic school, as well as its leader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Romanticism came to a near halt </a:t>
            </a:r>
            <a:r>
              <a:rPr lang="en-US" sz="2800" dirty="0" smtClean="0"/>
              <a:t>midway through the </a:t>
            </a:r>
            <a:r>
              <a:rPr lang="en-US" sz="2800" dirty="0"/>
              <a:t>19</a:t>
            </a:r>
            <a:r>
              <a:rPr lang="en-US" sz="2800" baseline="30000" dirty="0"/>
              <a:t>th</a:t>
            </a:r>
            <a:r>
              <a:rPr lang="en-US" sz="2800" dirty="0"/>
              <a:t> century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Waned as science and industrialism increased in the world, literature became more focused on actuality.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Examples of Romantic </a:t>
            </a:r>
            <a:r>
              <a:rPr lang="en-US" sz="4000" dirty="0" smtClean="0"/>
              <a:t>Literature </a:t>
            </a:r>
            <a:br>
              <a:rPr lang="en-US" sz="4000" dirty="0" smtClean="0"/>
            </a:br>
            <a:r>
              <a:rPr lang="en-US" sz="4000" dirty="0" smtClean="0"/>
              <a:t>&amp; Films 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u="sng" dirty="0"/>
              <a:t>Huck Finn</a:t>
            </a:r>
          </a:p>
          <a:p>
            <a:pPr>
              <a:buFont typeface="Wingdings" pitchFamily="2" charset="2"/>
              <a:buChar char="Ø"/>
            </a:pPr>
            <a:r>
              <a:rPr lang="en-US" sz="2400" u="sng" dirty="0"/>
              <a:t>The Scarlet Letter</a:t>
            </a:r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Moby Dick</a:t>
            </a:r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The Shot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u="sng" dirty="0"/>
              <a:t>Doctor </a:t>
            </a:r>
            <a:r>
              <a:rPr lang="en-US" sz="2400" u="sng" dirty="0" err="1"/>
              <a:t>Zhivago</a:t>
            </a:r>
            <a:endParaRPr lang="en-US" sz="2400" u="sng" dirty="0"/>
          </a:p>
          <a:p>
            <a:pPr marL="36576" indent="0">
              <a:buNone/>
            </a:pPr>
            <a:endParaRPr lang="en-US" sz="2400" u="sng" dirty="0"/>
          </a:p>
        </p:txBody>
      </p:sp>
      <p:pic>
        <p:nvPicPr>
          <p:cNvPr id="7172" name="Picture 4" descr="Caspar David Friedrich, Wanderer above the Sea of Fog, 38.58 × 29.13 inches, 1818, Oil on canvas">
            <a:hlinkClick r:id="rId2" tooltip="Caspar David Friedrich, Wanderer above the Sea of Fog, 38.58 × 29.13 inches, 1818, Oil on canva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564" y="1371598"/>
            <a:ext cx="2819400" cy="358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/>
              <a:t>Became more prominent during the 19</a:t>
            </a:r>
            <a:r>
              <a:rPr lang="en-US" sz="2800" baseline="30000"/>
              <a:t>th</a:t>
            </a:r>
            <a:r>
              <a:rPr lang="en-US" sz="2800"/>
              <a:t> century</a:t>
            </a:r>
          </a:p>
          <a:p>
            <a:pPr>
              <a:buFont typeface="Wingdings" pitchFamily="2" charset="2"/>
              <a:buChar char="Ø"/>
            </a:pPr>
            <a:r>
              <a:rPr lang="en-US" sz="2800"/>
              <a:t>Shows how life really is, based on fact and reality</a:t>
            </a:r>
          </a:p>
          <a:p>
            <a:pPr>
              <a:buFont typeface="Wingdings" pitchFamily="2" charset="2"/>
              <a:buChar char="Ø"/>
            </a:pPr>
            <a:r>
              <a:rPr lang="en-US" sz="2800"/>
              <a:t>Non-dramatic</a:t>
            </a:r>
          </a:p>
          <a:p>
            <a:pPr>
              <a:buFont typeface="Wingdings" pitchFamily="2" charset="2"/>
              <a:buChar char="Ø"/>
            </a:pPr>
            <a:r>
              <a:rPr lang="en-US" sz="2800"/>
              <a:t>Emotions are complicated </a:t>
            </a:r>
          </a:p>
          <a:p>
            <a:pPr>
              <a:buFont typeface="Wingdings" pitchFamily="2" charset="2"/>
              <a:buChar char="Ø"/>
            </a:pPr>
            <a:r>
              <a:rPr lang="en-US" sz="2800"/>
              <a:t>Characters and situations are not ideal</a:t>
            </a:r>
          </a:p>
          <a:p>
            <a:pPr>
              <a:buFont typeface="Wingdings" pitchFamily="2" charset="2"/>
              <a:buChar char="Ø"/>
            </a:pPr>
            <a:r>
              <a:rPr lang="en-US" sz="2800"/>
              <a:t>Balzac was the most well known representative of realism in fiction</a:t>
            </a:r>
          </a:p>
          <a:p>
            <a:pPr>
              <a:buFont typeface="Wingdings" pitchFamily="2" charset="2"/>
              <a:buChar char="Ø"/>
            </a:pPr>
            <a:r>
              <a:rPr lang="en-US" sz="2800"/>
              <a:t>Deepens toward Naturalism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Realist Literature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Day </a:t>
            </a:r>
            <a:r>
              <a:rPr lang="en-US" sz="2400" u="sng" dirty="0"/>
              <a:t>in the Life of Ivan </a:t>
            </a:r>
            <a:r>
              <a:rPr lang="en-US" sz="2400" u="sng" dirty="0" err="1" smtClean="0"/>
              <a:t>Denisovich</a:t>
            </a:r>
            <a:endParaRPr lang="en-US" sz="2400" u="sng" dirty="0" smtClean="0"/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Great Expectations</a:t>
            </a:r>
          </a:p>
          <a:p>
            <a:pPr>
              <a:buFont typeface="Wingdings" pitchFamily="2" charset="2"/>
              <a:buChar char="Ø"/>
            </a:pPr>
            <a:r>
              <a:rPr lang="en-US" sz="2400" u="sng" dirty="0" smtClean="0"/>
              <a:t>Notes From the Underground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“A </a:t>
            </a:r>
            <a:r>
              <a:rPr lang="en-US" sz="2400" dirty="0"/>
              <a:t>Doll's </a:t>
            </a:r>
            <a:r>
              <a:rPr lang="en-US" sz="2400" dirty="0" smtClean="0"/>
              <a:t>House” (Play)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8197" name="Picture 5" descr="leni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82" b="11382"/>
          <a:stretch/>
        </p:blipFill>
        <p:spPr bwMode="auto">
          <a:xfrm>
            <a:off x="501073" y="2971800"/>
            <a:ext cx="3932382" cy="333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/>
              <a:t>Naturalism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A branch of Realism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View “Nature” is the world of reality- objects, actions, and forces that are studied by science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Very </a:t>
            </a:r>
            <a:r>
              <a:rPr lang="en-US" sz="2800" dirty="0"/>
              <a:t>objective POV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View humans as animals in the natural world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Goes in to explicit, ugly physical detail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Extreme frankness and honest coarseness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Lacks a sense of proportion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Examples of Naturalist Literature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u="sng" dirty="0"/>
              <a:t>Crime and </a:t>
            </a:r>
            <a:r>
              <a:rPr lang="en-US" u="sng" dirty="0" smtClean="0"/>
              <a:t>Punishment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Of Mice and Men </a:t>
            </a:r>
            <a:endParaRPr lang="en-US" u="sng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“The Overcoat”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“To Build A Fire”</a:t>
            </a:r>
          </a:p>
        </p:txBody>
      </p:sp>
      <p:pic>
        <p:nvPicPr>
          <p:cNvPr id="9223" name="Picture 7" descr="the_overcoat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2539973" cy="346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www.britannica.com/art/Romanticism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en.wikipedia.org/wiki/Romanticism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7610103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</TotalTime>
  <Words>294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Literary Romanticism, Realism and Naturalism </vt:lpstr>
      <vt:lpstr>Romanticism</vt:lpstr>
      <vt:lpstr>Romanticism (cont.)</vt:lpstr>
      <vt:lpstr>Examples of Romantic Literature  &amp; Films </vt:lpstr>
      <vt:lpstr>Realism</vt:lpstr>
      <vt:lpstr>Examples of Realist Literature</vt:lpstr>
      <vt:lpstr>Naturalism </vt:lpstr>
      <vt:lpstr>Examples of Naturalist Literature</vt:lpstr>
      <vt:lpstr>Sources</vt:lpstr>
    </vt:vector>
  </TitlesOfParts>
  <Company>Tantasqua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Romanticism, Realism and Naturalism</dc:title>
  <dc:creator>berthiaumea</dc:creator>
  <cp:lastModifiedBy>Aaron Berthiaume</cp:lastModifiedBy>
  <cp:revision>18</cp:revision>
  <dcterms:created xsi:type="dcterms:W3CDTF">2008-02-07T16:14:08Z</dcterms:created>
  <dcterms:modified xsi:type="dcterms:W3CDTF">2016-09-29T17:53:26Z</dcterms:modified>
</cp:coreProperties>
</file>